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54" d="100"/>
          <a:sy n="154" d="100"/>
        </p:scale>
        <p:origin x="-1144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9D58EE8-F51C-40AA-8CD3-3933078D641A}" type="datetimeFigureOut">
              <a:rPr lang="en-AU" smtClean="0"/>
              <a:pPr/>
              <a:t>7/22/15</a:t>
            </a:fld>
            <a:endParaRPr lang="en-A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25B3245-47C7-4738-978D-C5B4636E853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8EE8-F51C-40AA-8CD3-3933078D641A}" type="datetimeFigureOut">
              <a:rPr lang="en-AU" smtClean="0"/>
              <a:pPr/>
              <a:t>7/22/15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B3245-47C7-4738-978D-C5B4636E85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8EE8-F51C-40AA-8CD3-3933078D641A}" type="datetimeFigureOut">
              <a:rPr lang="en-AU" smtClean="0"/>
              <a:pPr/>
              <a:t>7/22/15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B3245-47C7-4738-978D-C5B4636E85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8EE8-F51C-40AA-8CD3-3933078D641A}" type="datetimeFigureOut">
              <a:rPr lang="en-AU" smtClean="0"/>
              <a:pPr/>
              <a:t>7/22/15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B3245-47C7-4738-978D-C5B4636E85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8EE8-F51C-40AA-8CD3-3933078D641A}" type="datetimeFigureOut">
              <a:rPr lang="en-AU" smtClean="0"/>
              <a:pPr/>
              <a:t>7/22/15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B3245-47C7-4738-978D-C5B4636E85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8EE8-F51C-40AA-8CD3-3933078D641A}" type="datetimeFigureOut">
              <a:rPr lang="en-AU" smtClean="0"/>
              <a:pPr/>
              <a:t>7/22/15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B3245-47C7-4738-978D-C5B4636E853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8EE8-F51C-40AA-8CD3-3933078D641A}" type="datetimeFigureOut">
              <a:rPr lang="en-AU" smtClean="0"/>
              <a:pPr/>
              <a:t>7/22/15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B3245-47C7-4738-978D-C5B4636E85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8EE8-F51C-40AA-8CD3-3933078D641A}" type="datetimeFigureOut">
              <a:rPr lang="en-AU" smtClean="0"/>
              <a:pPr/>
              <a:t>7/22/15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B3245-47C7-4738-978D-C5B4636E85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8EE8-F51C-40AA-8CD3-3933078D641A}" type="datetimeFigureOut">
              <a:rPr lang="en-AU" smtClean="0"/>
              <a:pPr/>
              <a:t>7/22/15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B3245-47C7-4738-978D-C5B4636E85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8EE8-F51C-40AA-8CD3-3933078D641A}" type="datetimeFigureOut">
              <a:rPr lang="en-AU" smtClean="0"/>
              <a:pPr/>
              <a:t>7/22/15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B3245-47C7-4738-978D-C5B4636E853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8EE8-F51C-40AA-8CD3-3933078D641A}" type="datetimeFigureOut">
              <a:rPr lang="en-AU" smtClean="0"/>
              <a:pPr/>
              <a:t>7/22/15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B3245-47C7-4738-978D-C5B4636E85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9D58EE8-F51C-40AA-8CD3-3933078D641A}" type="datetimeFigureOut">
              <a:rPr lang="en-AU" smtClean="0"/>
              <a:pPr/>
              <a:t>7/22/15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25B3245-47C7-4738-978D-C5B4636E8534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Scripture and Tradition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As in the Catechism of the Catholic Church, Article 2, Points 74-119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517666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sz="3600" b="1" dirty="0" smtClean="0"/>
              <a:t>How to Interpret Scripture Correctly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88840"/>
            <a:ext cx="8229600" cy="4691880"/>
          </a:xfrm>
        </p:spPr>
        <p:txBody>
          <a:bodyPr>
            <a:normAutofit fontScale="92500"/>
          </a:bodyPr>
          <a:lstStyle/>
          <a:p>
            <a:r>
              <a:rPr lang="en-AU" dirty="0" smtClean="0"/>
              <a:t>Be attentive to </a:t>
            </a:r>
            <a:r>
              <a:rPr lang="en-AU" dirty="0"/>
              <a:t>what the human author wanted to say and to what God wanted to reveal.</a:t>
            </a:r>
          </a:p>
          <a:p>
            <a:r>
              <a:rPr lang="en-AU" dirty="0" smtClean="0"/>
              <a:t>Discover the </a:t>
            </a:r>
            <a:r>
              <a:rPr lang="en-AU" dirty="0"/>
              <a:t>human author's intention </a:t>
            </a:r>
            <a:r>
              <a:rPr lang="en-AU" dirty="0" smtClean="0"/>
              <a:t>by studying </a:t>
            </a:r>
            <a:r>
              <a:rPr lang="en-AU" dirty="0"/>
              <a:t> </a:t>
            </a:r>
            <a:r>
              <a:rPr lang="en-AU" dirty="0" smtClean="0"/>
              <a:t>the </a:t>
            </a:r>
            <a:r>
              <a:rPr lang="en-AU" dirty="0"/>
              <a:t>culture, the </a:t>
            </a:r>
            <a:r>
              <a:rPr lang="en-AU" dirty="0" smtClean="0"/>
              <a:t>narration style, </a:t>
            </a:r>
            <a:r>
              <a:rPr lang="en-AU" dirty="0"/>
              <a:t>and the </a:t>
            </a:r>
            <a:r>
              <a:rPr lang="en-AU" dirty="0" smtClean="0"/>
              <a:t>forms </a:t>
            </a:r>
            <a:r>
              <a:rPr lang="en-AU" dirty="0"/>
              <a:t>of writing (history, poetry, prophecy, etc.).</a:t>
            </a:r>
          </a:p>
          <a:p>
            <a:pPr lvl="0"/>
            <a:r>
              <a:rPr lang="en-AU" dirty="0" smtClean="0"/>
              <a:t>Criterion 1: Respect the full content </a:t>
            </a:r>
            <a:r>
              <a:rPr lang="en-AU" dirty="0"/>
              <a:t>and unity of the whole </a:t>
            </a:r>
            <a:r>
              <a:rPr lang="en-AU" dirty="0" smtClean="0"/>
              <a:t>Scripture. God's </a:t>
            </a:r>
            <a:r>
              <a:rPr lang="en-AU" dirty="0"/>
              <a:t>plan (in </a:t>
            </a:r>
            <a:r>
              <a:rPr lang="en-AU" dirty="0" smtClean="0"/>
              <a:t>both </a:t>
            </a:r>
            <a:r>
              <a:rPr lang="en-AU" dirty="0"/>
              <a:t>Old and New Testament) has </a:t>
            </a:r>
            <a:r>
              <a:rPr lang="en-AU" dirty="0" smtClean="0"/>
              <a:t>unity </a:t>
            </a:r>
            <a:r>
              <a:rPr lang="en-AU" dirty="0"/>
              <a:t>in Christ. </a:t>
            </a:r>
            <a:endParaRPr lang="en-AU" dirty="0" smtClean="0"/>
          </a:p>
          <a:p>
            <a:pPr lvl="0"/>
            <a:r>
              <a:rPr lang="en-AU" dirty="0" smtClean="0"/>
              <a:t>Criterion 2: Read </a:t>
            </a:r>
            <a:r>
              <a:rPr lang="en-AU" dirty="0"/>
              <a:t>the Scriptures within </a:t>
            </a:r>
            <a:r>
              <a:rPr lang="en-AU" dirty="0" smtClean="0"/>
              <a:t>the context of the </a:t>
            </a:r>
            <a:r>
              <a:rPr lang="en-AU" dirty="0"/>
              <a:t>Church's living Tradition. </a:t>
            </a:r>
            <a:r>
              <a:rPr lang="en-AU" dirty="0" smtClean="0"/>
              <a:t>The Spirit guides Tradition.</a:t>
            </a:r>
            <a:endParaRPr lang="en-AU" dirty="0"/>
          </a:p>
          <a:p>
            <a:pPr lvl="0"/>
            <a:r>
              <a:rPr lang="en-AU" dirty="0" smtClean="0"/>
              <a:t>Criterion 3: Recognise and respect the coherence </a:t>
            </a:r>
            <a:r>
              <a:rPr lang="en-AU" dirty="0"/>
              <a:t>of all truths among themselves and within God's </a:t>
            </a:r>
            <a:r>
              <a:rPr lang="en-AU" dirty="0" smtClean="0"/>
              <a:t>plan</a:t>
            </a:r>
            <a:r>
              <a:rPr lang="en-AU" dirty="0"/>
              <a:t>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25178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4847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One Literal Sense and Three Spiritual Senses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AU" dirty="0" smtClean="0"/>
              <a:t>Literal sense: the meaning the human author intended to convey.</a:t>
            </a:r>
          </a:p>
          <a:p>
            <a:pPr lvl="0"/>
            <a:r>
              <a:rPr lang="en-AU" dirty="0" smtClean="0"/>
              <a:t>Spiritual </a:t>
            </a:r>
            <a:r>
              <a:rPr lang="en-AU" dirty="0"/>
              <a:t>S</a:t>
            </a:r>
            <a:r>
              <a:rPr lang="en-AU" dirty="0" smtClean="0"/>
              <a:t>ense 1: Allegorical </a:t>
            </a:r>
            <a:r>
              <a:rPr lang="en-AU" dirty="0"/>
              <a:t>sense - Recognizing events in the light of </a:t>
            </a:r>
            <a:r>
              <a:rPr lang="en-AU" dirty="0" smtClean="0"/>
              <a:t>Christ. E.g. the </a:t>
            </a:r>
            <a:r>
              <a:rPr lang="en-AU" dirty="0"/>
              <a:t>parting of the Red </a:t>
            </a:r>
            <a:r>
              <a:rPr lang="en-AU" dirty="0" smtClean="0"/>
              <a:t>Sea is </a:t>
            </a:r>
            <a:r>
              <a:rPr lang="en-AU" dirty="0"/>
              <a:t>a sign of Baptism</a:t>
            </a:r>
          </a:p>
          <a:p>
            <a:pPr lvl="0"/>
            <a:r>
              <a:rPr lang="en-AU" dirty="0" smtClean="0"/>
              <a:t>Spiritual Sense 2: Moral </a:t>
            </a:r>
            <a:r>
              <a:rPr lang="en-AU" dirty="0"/>
              <a:t>sense </a:t>
            </a:r>
            <a:r>
              <a:rPr lang="en-AU" dirty="0" smtClean="0"/>
              <a:t>– This relates to acting justly and rightly.</a:t>
            </a:r>
            <a:endParaRPr lang="en-AU" dirty="0"/>
          </a:p>
          <a:p>
            <a:pPr lvl="0"/>
            <a:r>
              <a:rPr lang="en-AU" dirty="0" smtClean="0"/>
              <a:t>Spiritual Sense 3: Anagogical </a:t>
            </a:r>
            <a:r>
              <a:rPr lang="en-AU" dirty="0"/>
              <a:t>sense - Seeing the truths in light of eternal happiness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2592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8229600" cy="2195736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God has revealed himself </a:t>
            </a:r>
            <a:br>
              <a:rPr lang="en-AU" b="1" dirty="0" smtClean="0"/>
            </a:br>
            <a:r>
              <a:rPr lang="en-AU" b="1" dirty="0" smtClean="0"/>
              <a:t>He desires everyone to enjoy eternal life. (74-75)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492896"/>
            <a:ext cx="8229600" cy="4121299"/>
          </a:xfrm>
        </p:spPr>
        <p:txBody>
          <a:bodyPr>
            <a:normAutofit/>
          </a:bodyPr>
          <a:lstStyle/>
          <a:p>
            <a:r>
              <a:rPr lang="en-AU" dirty="0" smtClean="0"/>
              <a:t>God </a:t>
            </a:r>
            <a:r>
              <a:rPr lang="en-AU" dirty="0"/>
              <a:t>wants everyone to be saved </a:t>
            </a:r>
            <a:r>
              <a:rPr lang="en-AU" dirty="0" smtClean="0"/>
              <a:t>(for eternal life) through </a:t>
            </a:r>
            <a:r>
              <a:rPr lang="en-AU" dirty="0"/>
              <a:t>Jesus Christ (1 Tim </a:t>
            </a:r>
            <a:r>
              <a:rPr lang="en-AU" dirty="0" smtClean="0"/>
              <a:t>2:4)</a:t>
            </a:r>
          </a:p>
          <a:p>
            <a:r>
              <a:rPr lang="en-AU" dirty="0" smtClean="0"/>
              <a:t> </a:t>
            </a:r>
            <a:r>
              <a:rPr lang="en-AU" dirty="0"/>
              <a:t>J</a:t>
            </a:r>
            <a:r>
              <a:rPr lang="en-AU" dirty="0" smtClean="0"/>
              <a:t>esus </a:t>
            </a:r>
            <a:r>
              <a:rPr lang="en-AU" dirty="0"/>
              <a:t>must be </a:t>
            </a:r>
            <a:r>
              <a:rPr lang="en-AU" dirty="0" smtClean="0"/>
              <a:t>proclaimed </a:t>
            </a:r>
            <a:r>
              <a:rPr lang="en-AU" dirty="0"/>
              <a:t>to all </a:t>
            </a:r>
            <a:r>
              <a:rPr lang="en-AU" dirty="0" smtClean="0"/>
              <a:t>nations.</a:t>
            </a:r>
          </a:p>
          <a:p>
            <a:r>
              <a:rPr lang="en-AU" dirty="0" smtClean="0"/>
              <a:t>So God </a:t>
            </a:r>
            <a:r>
              <a:rPr lang="en-AU" dirty="0"/>
              <a:t>has kept this revelation intact to be transmitted to all ages (Second Vatican Council).</a:t>
            </a:r>
          </a:p>
          <a:p>
            <a:r>
              <a:rPr lang="en-AU" dirty="0"/>
              <a:t>Christ commanded his disciples to preach the Gospel (Mt 28:19-20; Mk 16:15</a:t>
            </a:r>
            <a:r>
              <a:rPr lang="en-AU" dirty="0" smtClean="0"/>
              <a:t>).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22609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80920" cy="2016224"/>
          </a:xfrm>
        </p:spPr>
        <p:txBody>
          <a:bodyPr>
            <a:normAutofit/>
          </a:bodyPr>
          <a:lstStyle/>
          <a:p>
            <a:r>
              <a:rPr lang="en-AU" b="1" dirty="0" smtClean="0"/>
              <a:t> Two ways of transmitting the Gospel (76)</a:t>
            </a:r>
            <a:r>
              <a:rPr lang="en-AU" dirty="0" smtClean="0"/>
              <a:t>: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3689251"/>
          </a:xfrm>
        </p:spPr>
        <p:txBody>
          <a:bodyPr>
            <a:normAutofit/>
          </a:bodyPr>
          <a:lstStyle/>
          <a:p>
            <a:pPr lvl="0"/>
            <a:r>
              <a:rPr lang="en-AU" dirty="0" smtClean="0"/>
              <a:t>Orally – Apostles and all Christians preaching</a:t>
            </a:r>
            <a:r>
              <a:rPr lang="en-AU" dirty="0"/>
              <a:t>, good example</a:t>
            </a:r>
            <a:r>
              <a:rPr lang="en-AU" dirty="0" smtClean="0"/>
              <a:t>, establishing institutions. </a:t>
            </a:r>
            <a:r>
              <a:rPr lang="en-AU" dirty="0"/>
              <a:t>T</a:t>
            </a:r>
            <a:r>
              <a:rPr lang="en-AU" dirty="0" smtClean="0"/>
              <a:t>he </a:t>
            </a:r>
            <a:r>
              <a:rPr lang="en-AU" dirty="0"/>
              <a:t>apostles passed on what they heard from Christ or were taught by the Spirit.</a:t>
            </a:r>
          </a:p>
          <a:p>
            <a:pPr lvl="0"/>
            <a:r>
              <a:rPr lang="en-AU" dirty="0"/>
              <a:t>W</a:t>
            </a:r>
            <a:r>
              <a:rPr lang="en-AU" dirty="0" smtClean="0"/>
              <a:t>riting </a:t>
            </a:r>
            <a:r>
              <a:rPr lang="en-AU" dirty="0"/>
              <a:t>- The apostles and others (under the Spirit's inspiration) put this message into writing.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9631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4847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/>
            </a:r>
            <a:br>
              <a:rPr lang="en-AU" b="1" dirty="0" smtClean="0"/>
            </a:br>
            <a:r>
              <a:rPr lang="en-AU" b="1" dirty="0" smtClean="0"/>
              <a:t>Bishops and Tradition (77-79)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636912"/>
            <a:ext cx="8229600" cy="4896544"/>
          </a:xfrm>
        </p:spPr>
        <p:txBody>
          <a:bodyPr>
            <a:normAutofit/>
          </a:bodyPr>
          <a:lstStyle/>
          <a:p>
            <a:r>
              <a:rPr lang="en-AU" dirty="0"/>
              <a:t>Bishops are the successors of the apostles with authority to teach and preserve Christ’s teaching. </a:t>
            </a:r>
            <a:endParaRPr lang="en-AU" dirty="0" smtClean="0"/>
          </a:p>
          <a:p>
            <a:r>
              <a:rPr lang="en-AU" dirty="0" smtClean="0"/>
              <a:t>This </a:t>
            </a:r>
            <a:r>
              <a:rPr lang="en-AU" dirty="0"/>
              <a:t>living transmission is called Tradition. It is distinct from, yet closely united with, Sacred Scripture</a:t>
            </a:r>
            <a:r>
              <a:rPr lang="en-AU" dirty="0" smtClean="0"/>
              <a:t>.</a:t>
            </a:r>
          </a:p>
          <a:p>
            <a:r>
              <a:rPr lang="en-AU" dirty="0" smtClean="0"/>
              <a:t>Goal and Source of both Sacred </a:t>
            </a:r>
            <a:r>
              <a:rPr lang="en-AU" dirty="0"/>
              <a:t>Tradition and Sacred </a:t>
            </a:r>
            <a:r>
              <a:rPr lang="en-AU" dirty="0" smtClean="0"/>
              <a:t>Scripture: make Christ actually  present in the </a:t>
            </a:r>
            <a:r>
              <a:rPr lang="en-AU" dirty="0"/>
              <a:t>Church.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29853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772816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What are Scripture and Tradition?  (81-82)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Sacred Scripture: God's </a:t>
            </a:r>
            <a:r>
              <a:rPr lang="en-AU" dirty="0"/>
              <a:t>speech written under the breath of the Holy Spirit. </a:t>
            </a:r>
            <a:endParaRPr lang="en-AU" dirty="0" smtClean="0"/>
          </a:p>
          <a:p>
            <a:r>
              <a:rPr lang="en-AU" dirty="0" smtClean="0"/>
              <a:t>Tradition: fully transmits the </a:t>
            </a:r>
            <a:r>
              <a:rPr lang="en-AU" dirty="0"/>
              <a:t>Word of God to the apostles' successors.</a:t>
            </a:r>
          </a:p>
          <a:p>
            <a:r>
              <a:rPr lang="en-AU" dirty="0" smtClean="0"/>
              <a:t>Both </a:t>
            </a:r>
            <a:r>
              <a:rPr lang="en-AU" dirty="0"/>
              <a:t>Scripture and Tradition must be equally honoured</a:t>
            </a:r>
            <a:r>
              <a:rPr lang="en-AU" dirty="0" smtClean="0"/>
              <a:t>.</a:t>
            </a:r>
          </a:p>
          <a:p>
            <a:r>
              <a:rPr lang="en-AU" dirty="0" smtClean="0"/>
              <a:t>Tradition: The </a:t>
            </a:r>
            <a:r>
              <a:rPr lang="en-AU" dirty="0"/>
              <a:t>first generation Church had no written </a:t>
            </a:r>
            <a:r>
              <a:rPr lang="en-AU" dirty="0" smtClean="0"/>
              <a:t>Testament. The New </a:t>
            </a:r>
            <a:r>
              <a:rPr lang="en-AU" dirty="0"/>
              <a:t>Testament </a:t>
            </a:r>
            <a:r>
              <a:rPr lang="en-AU" dirty="0" smtClean="0"/>
              <a:t>is the result of spoken words and lived life. 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47286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b="1" dirty="0" smtClean="0"/>
              <a:t>Interpreting Tradition and Scripture (85-87)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AU" dirty="0"/>
          </a:p>
          <a:p>
            <a:r>
              <a:rPr lang="en-AU" dirty="0"/>
              <a:t>The teaching office of the Church </a:t>
            </a:r>
            <a:r>
              <a:rPr lang="en-AU" dirty="0" smtClean="0"/>
              <a:t>gives the </a:t>
            </a:r>
            <a:r>
              <a:rPr lang="en-AU" dirty="0"/>
              <a:t>authentic interpretation of God's Word (written or oral). </a:t>
            </a:r>
            <a:r>
              <a:rPr lang="en-AU" dirty="0" smtClean="0"/>
              <a:t>Bishops united with </a:t>
            </a:r>
            <a:r>
              <a:rPr lang="en-AU" dirty="0"/>
              <a:t>the </a:t>
            </a:r>
            <a:r>
              <a:rPr lang="en-AU" dirty="0" smtClean="0"/>
              <a:t>Pope exercise </a:t>
            </a:r>
            <a:r>
              <a:rPr lang="en-AU" dirty="0"/>
              <a:t>their authority in Jesus' name.</a:t>
            </a:r>
          </a:p>
          <a:p>
            <a:r>
              <a:rPr lang="en-AU" dirty="0" smtClean="0"/>
              <a:t>The </a:t>
            </a:r>
            <a:r>
              <a:rPr lang="en-AU" dirty="0"/>
              <a:t>Church only  teaches what has been handed down by the Spirit, explaining God's Word and preserving it in what is called  the ‘deposit of faith’.</a:t>
            </a:r>
          </a:p>
          <a:p>
            <a:r>
              <a:rPr lang="en-AU" dirty="0" smtClean="0"/>
              <a:t>Christ  </a:t>
            </a:r>
            <a:r>
              <a:rPr lang="en-AU" dirty="0"/>
              <a:t>said to the apostles:  "He who hears you, hears me" (Lk 10:16).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45722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What are Dogmas?</a:t>
            </a:r>
            <a:r>
              <a:rPr lang="en-AU" dirty="0" smtClean="0"/>
              <a:t> </a:t>
            </a:r>
            <a:br>
              <a:rPr lang="en-AU" dirty="0" smtClean="0"/>
            </a:br>
            <a:r>
              <a:rPr lang="en-AU" sz="2000" dirty="0" smtClean="0"/>
              <a:t>(88-90)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b="1" dirty="0" smtClean="0"/>
              <a:t>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98884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Truths contained </a:t>
            </a:r>
            <a:r>
              <a:rPr lang="en-AU" dirty="0"/>
              <a:t>in, </a:t>
            </a:r>
            <a:r>
              <a:rPr lang="en-AU" dirty="0" smtClean="0"/>
              <a:t>or clearly connected </a:t>
            </a:r>
            <a:r>
              <a:rPr lang="en-AU" dirty="0"/>
              <a:t>with Divine </a:t>
            </a:r>
            <a:r>
              <a:rPr lang="en-AU" dirty="0" smtClean="0"/>
              <a:t>Revelation. </a:t>
            </a:r>
          </a:p>
          <a:p>
            <a:r>
              <a:rPr lang="en-AU" dirty="0"/>
              <a:t>T</a:t>
            </a:r>
            <a:r>
              <a:rPr lang="en-AU" dirty="0" smtClean="0"/>
              <a:t>hey light up a path to holiness that all people can follow.  </a:t>
            </a:r>
            <a:endParaRPr lang="en-AU" b="1" dirty="0" smtClean="0"/>
          </a:p>
          <a:p>
            <a:r>
              <a:rPr lang="en-AU" dirty="0" smtClean="0"/>
              <a:t>All people united in the Church</a:t>
            </a:r>
            <a:r>
              <a:rPr lang="en-AU" dirty="0"/>
              <a:t> </a:t>
            </a:r>
            <a:r>
              <a:rPr lang="en-AU" dirty="0" smtClean="0"/>
              <a:t>Christ founded are anointed </a:t>
            </a:r>
            <a:r>
              <a:rPr lang="en-AU" dirty="0"/>
              <a:t>by the </a:t>
            </a:r>
            <a:r>
              <a:rPr lang="en-AU" dirty="0" smtClean="0"/>
              <a:t>Spirit and can </a:t>
            </a:r>
            <a:r>
              <a:rPr lang="en-AU" dirty="0"/>
              <a:t>understand and hand on these truths. </a:t>
            </a:r>
            <a:endParaRPr lang="en-AU" dirty="0" smtClean="0"/>
          </a:p>
          <a:p>
            <a:r>
              <a:rPr lang="en-AU" dirty="0" smtClean="0"/>
              <a:t>When </a:t>
            </a:r>
            <a:r>
              <a:rPr lang="en-AU" dirty="0"/>
              <a:t>the </a:t>
            </a:r>
            <a:r>
              <a:rPr lang="en-AU" dirty="0" smtClean="0"/>
              <a:t>bishops and those united to them agree </a:t>
            </a:r>
            <a:r>
              <a:rPr lang="en-AU" dirty="0"/>
              <a:t>in matters of faith or </a:t>
            </a:r>
            <a:r>
              <a:rPr lang="en-AU" dirty="0" smtClean="0"/>
              <a:t>morals, the </a:t>
            </a:r>
            <a:r>
              <a:rPr lang="en-AU" dirty="0"/>
              <a:t>church cannot </a:t>
            </a:r>
            <a:r>
              <a:rPr lang="en-AU" dirty="0" smtClean="0"/>
              <a:t>be mistaken. </a:t>
            </a:r>
          </a:p>
          <a:p>
            <a:r>
              <a:rPr lang="en-AU" dirty="0" smtClean="0"/>
              <a:t>The </a:t>
            </a:r>
            <a:r>
              <a:rPr lang="en-AU" dirty="0"/>
              <a:t>People of God </a:t>
            </a:r>
            <a:r>
              <a:rPr lang="en-AU" dirty="0" smtClean="0"/>
              <a:t>hold to </a:t>
            </a:r>
            <a:r>
              <a:rPr lang="en-AU" dirty="0"/>
              <a:t>these truths and apply them in </a:t>
            </a:r>
            <a:r>
              <a:rPr lang="en-AU" dirty="0" smtClean="0"/>
              <a:t>their life.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21886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719064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Faith Grows (94-95)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b="1" dirty="0" smtClean="0"/>
              <a:t>God Uses Words to Speak (101-104)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4057676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Faith </a:t>
            </a:r>
            <a:r>
              <a:rPr lang="en-AU" dirty="0"/>
              <a:t>grows </a:t>
            </a:r>
            <a:r>
              <a:rPr lang="en-AU" dirty="0" smtClean="0"/>
              <a:t>through study, theological </a:t>
            </a:r>
            <a:r>
              <a:rPr lang="en-AU" dirty="0"/>
              <a:t>research, </a:t>
            </a:r>
            <a:r>
              <a:rPr lang="en-AU" dirty="0" smtClean="0"/>
              <a:t>reading </a:t>
            </a:r>
            <a:r>
              <a:rPr lang="en-AU" dirty="0"/>
              <a:t>the </a:t>
            </a:r>
            <a:r>
              <a:rPr lang="en-AU" dirty="0" smtClean="0"/>
              <a:t>Scriptures. </a:t>
            </a:r>
          </a:p>
          <a:p>
            <a:r>
              <a:rPr lang="en-AU" dirty="0" smtClean="0"/>
              <a:t>God </a:t>
            </a:r>
            <a:r>
              <a:rPr lang="en-AU" dirty="0"/>
              <a:t>speaks to us in the words of men.</a:t>
            </a:r>
          </a:p>
          <a:p>
            <a:r>
              <a:rPr lang="en-AU" dirty="0" smtClean="0"/>
              <a:t>Sacred Scripture is ultimately God’s  one </a:t>
            </a:r>
            <a:r>
              <a:rPr lang="en-AU" dirty="0"/>
              <a:t>Word (Jesus </a:t>
            </a:r>
            <a:r>
              <a:rPr lang="en-AU" dirty="0" smtClean="0"/>
              <a:t>Christ).  "</a:t>
            </a:r>
            <a:r>
              <a:rPr lang="en-AU" dirty="0"/>
              <a:t>One and the same Word of God extends throughout Scripture. One and the same utterance resounds in the mouths of all the sacred writers" (St. Augustine).</a:t>
            </a:r>
          </a:p>
          <a:p>
            <a:r>
              <a:rPr lang="en-AU" dirty="0" smtClean="0"/>
              <a:t>So the Church </a:t>
            </a:r>
            <a:r>
              <a:rPr lang="en-AU" dirty="0"/>
              <a:t>venerates the Scripture as </a:t>
            </a:r>
            <a:r>
              <a:rPr lang="en-AU" dirty="0" smtClean="0"/>
              <a:t>much Lord's </a:t>
            </a:r>
            <a:r>
              <a:rPr lang="en-AU" dirty="0"/>
              <a:t>Body. </a:t>
            </a:r>
            <a:r>
              <a:rPr lang="en-AU" dirty="0" smtClean="0"/>
              <a:t>All the faithful receive from </a:t>
            </a:r>
            <a:r>
              <a:rPr lang="en-AU" dirty="0"/>
              <a:t>the one table of God's Word and Christ's Body.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08481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26876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How is Scripture Written by God and How did God Use Human Authors? 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2852936"/>
            <a:ext cx="6777317" cy="3508977"/>
          </a:xfrm>
        </p:spPr>
        <p:txBody>
          <a:bodyPr>
            <a:normAutofit fontScale="85000" lnSpcReduction="20000"/>
          </a:bodyPr>
          <a:lstStyle/>
          <a:p>
            <a:r>
              <a:rPr lang="en-AU" dirty="0" smtClean="0"/>
              <a:t>God </a:t>
            </a:r>
            <a:r>
              <a:rPr lang="en-AU" dirty="0"/>
              <a:t>is the </a:t>
            </a:r>
            <a:r>
              <a:rPr lang="en-AU" dirty="0" smtClean="0"/>
              <a:t>author because Sacred Scripture  was written </a:t>
            </a:r>
            <a:r>
              <a:rPr lang="en-AU" dirty="0"/>
              <a:t>under the guidance of the Holy Spirit. The Church accepts as sacred </a:t>
            </a:r>
            <a:r>
              <a:rPr lang="en-AU" dirty="0" smtClean="0"/>
              <a:t>all </a:t>
            </a:r>
            <a:r>
              <a:rPr lang="en-AU" dirty="0"/>
              <a:t>of the books of the Old and New Testament, whole and </a:t>
            </a:r>
            <a:r>
              <a:rPr lang="en-AU" dirty="0" smtClean="0"/>
              <a:t>entire. </a:t>
            </a:r>
          </a:p>
          <a:p>
            <a:r>
              <a:rPr lang="en-AU" dirty="0" smtClean="0"/>
              <a:t>God </a:t>
            </a:r>
            <a:r>
              <a:rPr lang="en-AU" dirty="0"/>
              <a:t>chose and inspired certain </a:t>
            </a:r>
            <a:r>
              <a:rPr lang="en-AU" dirty="0" smtClean="0"/>
              <a:t>men. They used </a:t>
            </a:r>
            <a:r>
              <a:rPr lang="en-AU" dirty="0"/>
              <a:t>their own powers in writing. The Spirit showed them what he wanted written and no more. They were still true authors.</a:t>
            </a:r>
          </a:p>
          <a:p>
            <a:r>
              <a:rPr lang="en-AU" dirty="0" smtClean="0"/>
              <a:t>These books </a:t>
            </a:r>
            <a:r>
              <a:rPr lang="en-AU" dirty="0"/>
              <a:t>teach faithfully and without error what God wanted to reveal for our salvation.</a:t>
            </a:r>
          </a:p>
          <a:p>
            <a:r>
              <a:rPr lang="en-AU" dirty="0" smtClean="0"/>
              <a:t>But Christian </a:t>
            </a:r>
            <a:r>
              <a:rPr lang="en-AU" dirty="0"/>
              <a:t>faith is not a "religion of the book" but of the living Word of God (Jesus).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81632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107</TotalTime>
  <Words>929</Words>
  <Application>Microsoft Macintosh PowerPoint</Application>
  <PresentationFormat>On-screen Show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Austin</vt:lpstr>
      <vt:lpstr>Scripture and Tradition</vt:lpstr>
      <vt:lpstr>God has revealed himself  He desires everyone to enjoy eternal life. (74-75) </vt:lpstr>
      <vt:lpstr> Two ways of transmitting the Gospel (76): </vt:lpstr>
      <vt:lpstr> Bishops and Tradition (77-79) </vt:lpstr>
      <vt:lpstr>What are Scripture and Tradition?  (81-82) </vt:lpstr>
      <vt:lpstr>Interpreting Tradition and Scripture (85-87)</vt:lpstr>
      <vt:lpstr>What are Dogmas?  (88-90)  </vt:lpstr>
      <vt:lpstr>Faith Grows (94-95) God Uses Words to Speak (101-104) </vt:lpstr>
      <vt:lpstr>How is Scripture Written by God and How did God Use Human Authors?  </vt:lpstr>
      <vt:lpstr>How to Interpret Scripture Correctly </vt:lpstr>
      <vt:lpstr>One Literal Sense and Three Spiritual Senses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anne-marie</dc:creator>
  <cp:lastModifiedBy>anne-marie irwin</cp:lastModifiedBy>
  <cp:revision>9</cp:revision>
  <dcterms:created xsi:type="dcterms:W3CDTF">2015-07-22T01:04:31Z</dcterms:created>
  <dcterms:modified xsi:type="dcterms:W3CDTF">2015-07-22T01:06:37Z</dcterms:modified>
</cp:coreProperties>
</file>